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64" r:id="rId3"/>
    <p:sldId id="258" r:id="rId4"/>
    <p:sldId id="265" r:id="rId5"/>
    <p:sldId id="259" r:id="rId6"/>
    <p:sldId id="260" r:id="rId7"/>
    <p:sldId id="262" r:id="rId8"/>
    <p:sldId id="281" r:id="rId9"/>
    <p:sldId id="266" r:id="rId10"/>
    <p:sldId id="267" r:id="rId11"/>
    <p:sldId id="268" r:id="rId12"/>
    <p:sldId id="271" r:id="rId13"/>
    <p:sldId id="263" r:id="rId14"/>
    <p:sldId id="270" r:id="rId15"/>
    <p:sldId id="261" r:id="rId16"/>
    <p:sldId id="272" r:id="rId17"/>
    <p:sldId id="275" r:id="rId18"/>
    <p:sldId id="274" r:id="rId19"/>
    <p:sldId id="273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CD00"/>
    <a:srgbClr val="4FC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3521"/>
  </p:normalViewPr>
  <p:slideViewPr>
    <p:cSldViewPr snapToGrid="0" snapToObjects="1">
      <p:cViewPr varScale="1">
        <p:scale>
          <a:sx n="97" d="100"/>
          <a:sy n="97" d="100"/>
        </p:scale>
        <p:origin x="106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93" d="100"/>
          <a:sy n="93" d="100"/>
        </p:scale>
        <p:origin x="3784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D5B9500-25CE-4817-7B52-36FF8E9233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Helvetica Neue Light" panose="02000403000000020004" pitchFamily="2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C71D81-8CDA-C0FC-C865-BC07EF194E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4D20C-6D6F-B246-954E-ED061C828FD4}" type="datetimeFigureOut">
              <a:rPr lang="en-US" smtClean="0">
                <a:latin typeface="Helvetica Neue Light" panose="02000403000000020004" pitchFamily="2" charset="0"/>
              </a:rPr>
              <a:t>10/20/22</a:t>
            </a:fld>
            <a:endParaRPr lang="en-US" dirty="0">
              <a:latin typeface="Helvetica Neue Light" panose="02000403000000020004" pitchFamily="2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930BC-7367-7EB2-FB5D-100B6AAA9FF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Helvetica Neue Light" panose="020004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BA9BD6-BB13-EB15-2796-EF38D8356B7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5072E-C4EC-1B48-9207-CA1B0F7A225C}" type="slidenum">
              <a:rPr lang="en-US" smtClean="0">
                <a:latin typeface="Helvetica Neue Light" panose="02000403000000020004" pitchFamily="2" charset="0"/>
              </a:rPr>
              <a:t>‹#›</a:t>
            </a:fld>
            <a:endParaRPr lang="en-US" dirty="0">
              <a:latin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223616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 Neue Light" panose="020004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 Neue Light" panose="02000403000000020004" pitchFamily="2" charset="0"/>
              </a:defRPr>
            </a:lvl1pPr>
          </a:lstStyle>
          <a:p>
            <a:fld id="{28179291-A72B-974E-80A6-3D7E38E3284A}" type="datetimeFigureOut">
              <a:rPr lang="en-US" smtClean="0"/>
              <a:pPr/>
              <a:t>10/20/22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 Neue Light" panose="020004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 Neue Light" panose="02000403000000020004" pitchFamily="2" charset="0"/>
              </a:defRPr>
            </a:lvl1pPr>
          </a:lstStyle>
          <a:p>
            <a:fld id="{084C9776-E8F8-404F-92C1-AE9313AD612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751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 Neue Light" panose="02000403000000020004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 Neue Light" panose="02000403000000020004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 Neue Light" panose="0200040300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 Neue Light" panose="0200040300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 Neue Light" panose="0200040300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9776-E8F8-404F-92C1-AE9313AD612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824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Helvetica Neue Light" panose="02000403000000020004" pitchFamily="2" charset="0"/>
              </a:rPr>
              <a:t>adaptor SOA (s) that is fixed within each exposure phase</a:t>
            </a:r>
            <a:endParaRPr lang="en-US" dirty="0">
              <a:latin typeface="Helvetica Neue Light" panose="02000403000000020004" pitchFamily="2" charset="0"/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 Light" panose="02000403000000020004" pitchFamily="2" charset="0"/>
              </a:rPr>
              <a:t>The observer remaps it into the internal space relative to the PSS (</a:t>
            </a:r>
            <a:r>
              <a:rPr lang="el-GR" dirty="0">
                <a:latin typeface="Helvetica Neue Light" panose="02000403000000020004" pitchFamily="2" charset="0"/>
              </a:rPr>
              <a:t>μ</a:t>
            </a:r>
            <a:r>
              <a:rPr lang="en-US" dirty="0">
                <a:latin typeface="Helvetica Neue Light" panose="02000403000000020004" pitchFamily="2" charset="0"/>
              </a:rPr>
              <a:t>_</a:t>
            </a:r>
            <a:r>
              <a:rPr lang="en-US" dirty="0" err="1">
                <a:latin typeface="Helvetica Neue Light" panose="02000403000000020004" pitchFamily="2" charset="0"/>
              </a:rPr>
              <a:t>i</a:t>
            </a:r>
            <a:r>
              <a:rPr lang="en-US" dirty="0">
                <a:latin typeface="Helvetica Neue Light" panose="02000403000000020004" pitchFamily="2" charset="0"/>
              </a:rPr>
              <a:t> </a:t>
            </a:r>
            <a:r>
              <a:rPr lang="en-US" dirty="0">
                <a:effectLst/>
                <a:latin typeface="Helvetica Neue Light" panose="02000403000000020004" pitchFamily="2" charset="0"/>
              </a:rPr>
              <a:t>) in each trial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</a:rPr>
              <a:t>We use </a:t>
            </a:r>
            <a:r>
              <a:rPr lang="el-GR" dirty="0">
                <a:latin typeface="Helvetica Neue Light" panose="02000403000000020004" pitchFamily="2" charset="0"/>
              </a:rPr>
              <a:t>μ</a:t>
            </a:r>
            <a:r>
              <a:rPr lang="en-US" dirty="0">
                <a:latin typeface="Helvetica Neue Light" panose="02000403000000020004" pitchFamily="2" charset="0"/>
              </a:rPr>
              <a:t>_</a:t>
            </a:r>
            <a:r>
              <a:rPr lang="en-US" dirty="0" err="1">
                <a:latin typeface="Helvetica Neue Light" panose="02000403000000020004" pitchFamily="2" charset="0"/>
              </a:rPr>
              <a:t>i</a:t>
            </a:r>
            <a:r>
              <a:rPr lang="en-US" dirty="0">
                <a:latin typeface="Helvetica Neue Light" panose="02000403000000020004" pitchFamily="2" charset="0"/>
              </a:rPr>
              <a:t> to denote the cumulative shift of PSS by the end of each trial, </a:t>
            </a:r>
            <a:r>
              <a:rPr lang="el-GR" dirty="0">
                <a:latin typeface="Helvetica Neue Light" panose="02000403000000020004" pitchFamily="2" charset="0"/>
              </a:rPr>
              <a:t>μ</a:t>
            </a:r>
            <a:r>
              <a:rPr lang="en-US" dirty="0">
                <a:latin typeface="Helvetica Neue Light" panose="02000403000000020004" pitchFamily="2" charset="0"/>
              </a:rPr>
              <a:t>_</a:t>
            </a:r>
            <a:r>
              <a:rPr lang="el-GR" dirty="0">
                <a:latin typeface="Helvetica Neue Light" panose="02000403000000020004" pitchFamily="2" charset="0"/>
              </a:rPr>
              <a:t>0 = μ</a:t>
            </a:r>
            <a:r>
              <a:rPr lang="en-US" dirty="0">
                <a:latin typeface="Helvetica Neue Light" panose="02000403000000020004" pitchFamily="2" charset="0"/>
              </a:rPr>
              <a:t>_pre, and </a:t>
            </a:r>
            <a:r>
              <a:rPr lang="el-GR" dirty="0">
                <a:effectLst/>
                <a:latin typeface="Helvetica Neue Light" panose="02000403000000020004" pitchFamily="2" charset="0"/>
              </a:rPr>
              <a:t>μ</a:t>
            </a:r>
            <a:r>
              <a:rPr lang="en-US" dirty="0">
                <a:effectLst/>
                <a:latin typeface="Helvetica Neue Light" panose="02000403000000020004" pitchFamily="2" charset="0"/>
              </a:rPr>
              <a:t>_</a:t>
            </a:r>
            <a:r>
              <a:rPr lang="el-GR" dirty="0">
                <a:effectLst/>
                <a:latin typeface="Helvetica Neue Light" panose="02000403000000020004" pitchFamily="2" charset="0"/>
              </a:rPr>
              <a:t>250 = μ</a:t>
            </a:r>
            <a:r>
              <a:rPr lang="en-US" dirty="0">
                <a:effectLst/>
                <a:latin typeface="Helvetica Neue Light" panose="02000403000000020004" pitchFamily="2" charset="0"/>
              </a:rPr>
              <a:t>_post,       is the cumulative shift.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</a:rPr>
              <a:t>Observer then makes a noisy sensory measurement of SOA, m′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9776-E8F8-404F-92C1-AE9313AD612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31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9776-E8F8-404F-92C1-AE9313AD612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843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9776-E8F8-404F-92C1-AE9313AD61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39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9776-E8F8-404F-92C1-AE9313AD612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626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C9776-E8F8-404F-92C1-AE9313AD612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07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C14C-1F4A-7449-BEA4-AF273F32CA6A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29AC-04AC-FA47-ABC6-0516D68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487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C14C-1F4A-7449-BEA4-AF273F32CA6A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29AC-04AC-FA47-ABC6-0516D68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47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C14C-1F4A-7449-BEA4-AF273F32CA6A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29AC-04AC-FA47-ABC6-0516D68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8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C14C-1F4A-7449-BEA4-AF273F32CA6A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29AC-04AC-FA47-ABC6-0516D68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73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C14C-1F4A-7449-BEA4-AF273F32CA6A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29AC-04AC-FA47-ABC6-0516D68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405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C14C-1F4A-7449-BEA4-AF273F32CA6A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29AC-04AC-FA47-ABC6-0516D68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481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C14C-1F4A-7449-BEA4-AF273F32CA6A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29AC-04AC-FA47-ABC6-0516D68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28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C14C-1F4A-7449-BEA4-AF273F32CA6A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29AC-04AC-FA47-ABC6-0516D68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27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C14C-1F4A-7449-BEA4-AF273F32CA6A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29AC-04AC-FA47-ABC6-0516D68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125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C14C-1F4A-7449-BEA4-AF273F32CA6A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29AC-04AC-FA47-ABC6-0516D68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3235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CC14C-1F4A-7449-BEA4-AF273F32CA6A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B29AC-04AC-FA47-ABC6-0516D686A7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965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panose="02000403000000020004" pitchFamily="2" charset="0"/>
              </a:defRPr>
            </a:lvl1pPr>
          </a:lstStyle>
          <a:p>
            <a:fld id="{233CC14C-1F4A-7449-BEA4-AF273F32CA6A}" type="datetimeFigureOut">
              <a:rPr lang="en-US" smtClean="0"/>
              <a:pPr/>
              <a:t>10/20/22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panose="02000403000000020004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Helvetica Neue Light" panose="02000403000000020004" pitchFamily="2" charset="0"/>
              </a:defRPr>
            </a:lvl1pPr>
          </a:lstStyle>
          <a:p>
            <a:fld id="{F50B29AC-04AC-FA47-ABC6-0516D686A7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514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Helvetica Neue Light" panose="02000403000000020004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b="0" i="0" kern="1200">
          <a:solidFill>
            <a:schemeClr val="tx1"/>
          </a:solidFill>
          <a:latin typeface="Helvetica Neue Light" panose="0200040300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Temporal recalibration project</a:t>
            </a:r>
            <a:br>
              <a:rPr lang="en-US" sz="4000" dirty="0"/>
            </a:br>
            <a:r>
              <a:rPr lang="en-US" sz="4000" dirty="0"/>
              <a:t>Model fitting results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221020</a:t>
            </a:r>
          </a:p>
        </p:txBody>
      </p:sp>
    </p:spTree>
    <p:extLst>
      <p:ext uri="{BB962C8B-B14F-4D97-AF65-F5344CB8AC3E}">
        <p14:creationId xmlns:p14="http://schemas.microsoft.com/office/powerpoint/2010/main" val="1178111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C632-C0D8-4923-3D6B-A0AA9BCB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</a:t>
            </a: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875B180D-7F7C-61FE-0193-9D988F73F3AA}"/>
              </a:ext>
            </a:extLst>
          </p:cNvPr>
          <p:cNvSpPr txBox="1">
            <a:spLocks/>
          </p:cNvSpPr>
          <p:nvPr/>
        </p:nvSpPr>
        <p:spPr>
          <a:xfrm>
            <a:off x="899767" y="1667931"/>
            <a:ext cx="5138593" cy="4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1" dirty="0">
                <a:latin typeface="Helvetica Neue"/>
                <a:ea typeface="Helvetica Neue"/>
                <a:cs typeface="Helvetica Neue"/>
                <a:sym typeface="Helvetica Neue"/>
              </a:rPr>
              <a:t>1. TOJ task formulation</a:t>
            </a:r>
            <a:endParaRPr lang="en-US" sz="1800" b="0" i="1" dirty="0">
              <a:latin typeface="Helvetica Neue Condensed Bold" charset="0"/>
              <a:ea typeface="Helvetica Neue Condensed Bold" charset="0"/>
              <a:cs typeface="Helvetica Neue Condensed Bold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DB463-A8EA-0E37-C54A-ABC60F9E5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67" y="2209315"/>
            <a:ext cx="6832600" cy="1346200"/>
          </a:xfrm>
          <a:prstGeom prst="rect">
            <a:avLst/>
          </a:prstGeom>
        </p:spPr>
      </p:pic>
      <p:sp>
        <p:nvSpPr>
          <p:cNvPr id="6" name="Google Shape;96;p2">
            <a:extLst>
              <a:ext uri="{FF2B5EF4-FFF2-40B4-BE49-F238E27FC236}">
                <a16:creationId xmlns:a16="http://schemas.microsoft.com/office/drawing/2014/main" id="{685327BD-BA6C-EDDF-5B82-5F2789D1B958}"/>
              </a:ext>
            </a:extLst>
          </p:cNvPr>
          <p:cNvSpPr txBox="1">
            <a:spLocks/>
          </p:cNvSpPr>
          <p:nvPr/>
        </p:nvSpPr>
        <p:spPr>
          <a:xfrm>
            <a:off x="838200" y="3772303"/>
            <a:ext cx="5138593" cy="4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1" dirty="0">
                <a:latin typeface="Helvetica Neue"/>
                <a:ea typeface="Helvetica Neue"/>
                <a:cs typeface="Helvetica Neue"/>
                <a:sym typeface="Helvetica Neue"/>
              </a:rPr>
              <a:t>2. Log-likelihood of pre-test</a:t>
            </a:r>
            <a:endParaRPr lang="en-US" sz="1800" b="0" i="1" dirty="0">
              <a:latin typeface="Helvetica Neue Condensed Bold" charset="0"/>
              <a:ea typeface="Helvetica Neue Condensed Bold" charset="0"/>
              <a:cs typeface="Helvetica Neue Condensed Bold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E449DE-42E3-C5CD-C0EA-EB020F11D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33368"/>
            <a:ext cx="71374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630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C632-C0D8-4923-3D6B-A0AA9BCB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</a:t>
            </a: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875B180D-7F7C-61FE-0193-9D988F73F3AA}"/>
              </a:ext>
            </a:extLst>
          </p:cNvPr>
          <p:cNvSpPr txBox="1">
            <a:spLocks/>
          </p:cNvSpPr>
          <p:nvPr/>
        </p:nvSpPr>
        <p:spPr>
          <a:xfrm>
            <a:off x="899767" y="1667931"/>
            <a:ext cx="5138593" cy="4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1" dirty="0">
                <a:latin typeface="Helvetica Neue"/>
                <a:ea typeface="Helvetica Neue"/>
                <a:cs typeface="Helvetica Neue"/>
                <a:sym typeface="Helvetica Neue"/>
              </a:rPr>
              <a:t>3. Log-likelihood of post-test</a:t>
            </a:r>
            <a:endParaRPr lang="en-US" sz="1800" b="0" i="1" dirty="0">
              <a:latin typeface="Helvetica Neue Condensed Bold" charset="0"/>
              <a:ea typeface="Helvetica Neue Condensed Bold" charset="0"/>
              <a:cs typeface="Helvetica Neue Condensed Bold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D80815C-FFA8-8EE0-DDE8-63598200D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254" y="4532154"/>
            <a:ext cx="1219200" cy="393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FCECE1-E2F9-63D2-DC38-5EEB561726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767" y="2219325"/>
            <a:ext cx="7023100" cy="2222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B1FA1F-19CB-73F4-6BE1-0B97179B1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67" y="5019675"/>
            <a:ext cx="6921500" cy="147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132488A-9786-F673-941A-E1BB4A5836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4477" y="1595378"/>
            <a:ext cx="3709228" cy="2936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94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C632-C0D8-4923-3D6B-A0AA9BCB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</a:t>
            </a: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875B180D-7F7C-61FE-0193-9D988F73F3AA}"/>
              </a:ext>
            </a:extLst>
          </p:cNvPr>
          <p:cNvSpPr txBox="1">
            <a:spLocks/>
          </p:cNvSpPr>
          <p:nvPr/>
        </p:nvSpPr>
        <p:spPr>
          <a:xfrm>
            <a:off x="899767" y="1667931"/>
            <a:ext cx="5138593" cy="4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1" dirty="0">
                <a:latin typeface="Helvetica Neue"/>
                <a:ea typeface="Helvetica Neue"/>
                <a:cs typeface="Helvetica Neue"/>
                <a:sym typeface="Helvetica Neue"/>
              </a:rPr>
              <a:t>4. Free parameters and bounds</a:t>
            </a:r>
            <a:endParaRPr lang="en-US" sz="1800" b="0" i="1" dirty="0">
              <a:latin typeface="Helvetica Neue Condensed Bold" charset="0"/>
              <a:ea typeface="Helvetica Neue Condensed Bold" charset="0"/>
              <a:cs typeface="Helvetica Neue Condensed Bol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B0586-F8E1-BF29-94E5-32F40BDDE0C4}"/>
              </a:ext>
            </a:extLst>
          </p:cNvPr>
          <p:cNvSpPr txBox="1"/>
          <p:nvPr/>
        </p:nvSpPr>
        <p:spPr>
          <a:xfrm>
            <a:off x="899767" y="2341253"/>
            <a:ext cx="609805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Menlo" panose="020B0609030804020204" pitchFamily="49" charset="0"/>
              </a:rPr>
              <a:t>mu1 = [-0.3, 0.3];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sigma1 = [0.01, 0.35];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c1 = [0.01, 0.35];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lambda = [1e-4, 0.06];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percentage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sigma2 = [0.01, 0.35];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c2 = [0.01, 0.35];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 err="1">
                <a:effectLst/>
                <a:latin typeface="Menlo" panose="020B0609030804020204" pitchFamily="49" charset="0"/>
              </a:rPr>
              <a:t>p_common</a:t>
            </a:r>
            <a:r>
              <a:rPr lang="en-US" b="0" i="0" dirty="0">
                <a:effectLst/>
                <a:latin typeface="Menlo" panose="020B0609030804020204" pitchFamily="49" charset="0"/>
              </a:rPr>
              <a:t> = [1e-4, 1-1e-4];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weight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 err="1">
                <a:effectLst/>
                <a:latin typeface="Menlo" panose="020B0609030804020204" pitchFamily="49" charset="0"/>
              </a:rPr>
              <a:t>sigma_soa</a:t>
            </a:r>
            <a:r>
              <a:rPr lang="en-US" b="0" i="0" dirty="0">
                <a:effectLst/>
                <a:latin typeface="Menlo" panose="020B0609030804020204" pitchFamily="49" charset="0"/>
              </a:rPr>
              <a:t> = [0.01, 0.2];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sigma_c1 = [1e-4, 0.05];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sigma_c2 = [0.2, 3];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alpha = [1e-3, 0.1];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percentage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769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B645B-DAFF-5B88-02CF-BFB9159D3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38"/>
            <a:ext cx="12184388" cy="681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2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8A0D3-0D7F-F121-CB72-BE17C7DA2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21491"/>
            <a:ext cx="12075709" cy="675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66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fitting: distribution of </a:t>
            </a:r>
            <a:r>
              <a:rPr lang="en-US" dirty="0" err="1"/>
              <a:t>nLL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3839C7-55FC-7636-7230-74859EB13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12948"/>
            <a:ext cx="7772400" cy="531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98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fitting: distribution of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BF779F-C4E6-6367-FE31-CF78AC2AD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9552"/>
            <a:ext cx="7772400" cy="53462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357B9E-88D7-55DF-FA75-F64345192F7E}"/>
              </a:ext>
            </a:extLst>
          </p:cNvPr>
          <p:cNvSpPr txBox="1"/>
          <p:nvPr/>
        </p:nvSpPr>
        <p:spPr>
          <a:xfrm>
            <a:off x="6999135" y="3603365"/>
            <a:ext cx="617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?</a:t>
            </a:r>
            <a:endParaRPr lang="en-US" dirty="0">
              <a:solidFill>
                <a:srgbClr val="C00000"/>
              </a:solidFill>
              <a:latin typeface="Helvetica Neue Medium" panose="02000503000000020004" pitchFamily="2" charset="0"/>
              <a:ea typeface="Helvetica Neue Medium" panose="02000503000000020004" pitchFamily="2" charset="0"/>
              <a:cs typeface="Helvetica Neue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4266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fitting: distribution of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BF779F-C4E6-6367-FE31-CF78AC2AD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99552"/>
            <a:ext cx="7772400" cy="534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139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fitting: distribution of parameters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7230B-897D-2BE3-CD1E-9E6EA466A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17167"/>
            <a:ext cx="7772400" cy="507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82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fitting: correlation between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971C2D-2F51-02AE-D5FA-4A5BAAC86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51" y="1579477"/>
            <a:ext cx="11384497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804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88CCB7-5EC0-2D87-3E62-DA2AC307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Recalibration task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B303CCA-B9BF-592E-437C-382D521E0E25}"/>
              </a:ext>
            </a:extLst>
          </p:cNvPr>
          <p:cNvGrpSpPr/>
          <p:nvPr/>
        </p:nvGrpSpPr>
        <p:grpSpPr>
          <a:xfrm>
            <a:off x="3352800" y="1778661"/>
            <a:ext cx="8039100" cy="2431069"/>
            <a:chOff x="3352800" y="1778661"/>
            <a:chExt cx="8039100" cy="243106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EB6047E-4BFF-265B-131F-222AB7A4E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54251" y="1785694"/>
              <a:ext cx="7772400" cy="2392297"/>
            </a:xfrm>
            <a:prstGeom prst="rect">
              <a:avLst/>
            </a:prstGeom>
          </p:spPr>
        </p:pic>
        <p:sp>
          <p:nvSpPr>
            <p:cNvPr id="7" name="Google Shape;330;p6">
              <a:extLst>
                <a:ext uri="{FF2B5EF4-FFF2-40B4-BE49-F238E27FC236}">
                  <a16:creationId xmlns:a16="http://schemas.microsoft.com/office/drawing/2014/main" id="{8096B5C7-6A66-0F1B-ECF1-2D403790814A}"/>
                </a:ext>
              </a:extLst>
            </p:cNvPr>
            <p:cNvSpPr txBox="1"/>
            <p:nvPr/>
          </p:nvSpPr>
          <p:spPr>
            <a:xfrm>
              <a:off x="3352800" y="1804356"/>
              <a:ext cx="311610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Oddball task</a:t>
              </a:r>
            </a:p>
          </p:txBody>
        </p:sp>
        <p:sp>
          <p:nvSpPr>
            <p:cNvPr id="8" name="Google Shape;313;p5">
              <a:extLst>
                <a:ext uri="{FF2B5EF4-FFF2-40B4-BE49-F238E27FC236}">
                  <a16:creationId xmlns:a16="http://schemas.microsoft.com/office/drawing/2014/main" id="{0EB5963E-3C9D-42D2-FA0A-7245A6969C10}"/>
                </a:ext>
              </a:extLst>
            </p:cNvPr>
            <p:cNvSpPr/>
            <p:nvPr/>
          </p:nvSpPr>
          <p:spPr>
            <a:xfrm>
              <a:off x="3352800" y="1778661"/>
              <a:ext cx="8039100" cy="2431069"/>
            </a:xfrm>
            <a:prstGeom prst="rect">
              <a:avLst/>
            </a:prstGeom>
            <a:noFill/>
            <a:ln w="57150" cap="flat" cmpd="sng">
              <a:solidFill>
                <a:srgbClr val="50CDFE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11C31F9-1077-F3FB-469A-C22B55C40F03}"/>
              </a:ext>
            </a:extLst>
          </p:cNvPr>
          <p:cNvGrpSpPr/>
          <p:nvPr/>
        </p:nvGrpSpPr>
        <p:grpSpPr>
          <a:xfrm>
            <a:off x="3352800" y="4297703"/>
            <a:ext cx="8039100" cy="2431069"/>
            <a:chOff x="3352800" y="1778661"/>
            <a:chExt cx="8039100" cy="243106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D509919-A7AF-F302-0288-640F5AEF6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50651" y="1846732"/>
              <a:ext cx="7772400" cy="2298733"/>
            </a:xfrm>
            <a:prstGeom prst="rect">
              <a:avLst/>
            </a:prstGeom>
          </p:spPr>
        </p:pic>
        <p:sp>
          <p:nvSpPr>
            <p:cNvPr id="11" name="Google Shape;313;p5">
              <a:extLst>
                <a:ext uri="{FF2B5EF4-FFF2-40B4-BE49-F238E27FC236}">
                  <a16:creationId xmlns:a16="http://schemas.microsoft.com/office/drawing/2014/main" id="{0D22FD49-4035-4C90-5C65-A7D96565A23C}"/>
                </a:ext>
              </a:extLst>
            </p:cNvPr>
            <p:cNvSpPr/>
            <p:nvPr/>
          </p:nvSpPr>
          <p:spPr>
            <a:xfrm>
              <a:off x="3352800" y="1778661"/>
              <a:ext cx="8039100" cy="2431069"/>
            </a:xfrm>
            <a:prstGeom prst="rect">
              <a:avLst/>
            </a:prstGeom>
            <a:noFill/>
            <a:ln w="57150" cap="flat" cmpd="sng">
              <a:solidFill>
                <a:srgbClr val="FECD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lang="en-US" sz="18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2" name="Google Shape;314;p5">
              <a:extLst>
                <a:ext uri="{FF2B5EF4-FFF2-40B4-BE49-F238E27FC236}">
                  <a16:creationId xmlns:a16="http://schemas.microsoft.com/office/drawing/2014/main" id="{220981E7-C9A7-C7A5-90B1-ED75ED8B89BD}"/>
                </a:ext>
              </a:extLst>
            </p:cNvPr>
            <p:cNvSpPr txBox="1"/>
            <p:nvPr/>
          </p:nvSpPr>
          <p:spPr>
            <a:xfrm>
              <a:off x="3352800" y="1803732"/>
              <a:ext cx="3722100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chemeClr val="dk1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Temporal order judgement task</a:t>
              </a:r>
              <a:endParaRPr b="0" i="0" u="none" strike="noStrike" cap="none" dirty="0">
                <a:solidFill>
                  <a:srgbClr val="000000"/>
                </a:solidFill>
                <a:latin typeface="Open Sans SemiBold"/>
                <a:ea typeface="Open Sans SemiBold"/>
                <a:cs typeface="Open Sans SemiBold"/>
                <a:sym typeface="Open Sans SemiBold"/>
              </a:endParaRPr>
            </a:p>
          </p:txBody>
        </p:sp>
      </p:grpSp>
      <p:grpSp>
        <p:nvGrpSpPr>
          <p:cNvPr id="14" name="Google Shape;402;p9">
            <a:extLst>
              <a:ext uri="{FF2B5EF4-FFF2-40B4-BE49-F238E27FC236}">
                <a16:creationId xmlns:a16="http://schemas.microsoft.com/office/drawing/2014/main" id="{C45E4983-97E0-514C-D515-648648F75626}"/>
              </a:ext>
            </a:extLst>
          </p:cNvPr>
          <p:cNvGrpSpPr/>
          <p:nvPr/>
        </p:nvGrpSpPr>
        <p:grpSpPr>
          <a:xfrm>
            <a:off x="800100" y="1790700"/>
            <a:ext cx="2053511" cy="2961048"/>
            <a:chOff x="800100" y="1790700"/>
            <a:chExt cx="2053511" cy="2961048"/>
          </a:xfrm>
        </p:grpSpPr>
        <p:sp>
          <p:nvSpPr>
            <p:cNvPr id="15" name="Google Shape;403;p9">
              <a:extLst>
                <a:ext uri="{FF2B5EF4-FFF2-40B4-BE49-F238E27FC236}">
                  <a16:creationId xmlns:a16="http://schemas.microsoft.com/office/drawing/2014/main" id="{9D072A93-1A5F-0F95-F165-6A0A567F1D58}"/>
                </a:ext>
              </a:extLst>
            </p:cNvPr>
            <p:cNvSpPr/>
            <p:nvPr/>
          </p:nvSpPr>
          <p:spPr>
            <a:xfrm>
              <a:off x="800100" y="1790700"/>
              <a:ext cx="2040600" cy="2843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6" name="Google Shape;404;p9">
              <a:extLst>
                <a:ext uri="{FF2B5EF4-FFF2-40B4-BE49-F238E27FC236}">
                  <a16:creationId xmlns:a16="http://schemas.microsoft.com/office/drawing/2014/main" id="{96252E14-10C0-AAE7-0A3E-E23B5F069837}"/>
                </a:ext>
              </a:extLst>
            </p:cNvPr>
            <p:cNvSpPr txBox="1"/>
            <p:nvPr/>
          </p:nvSpPr>
          <p:spPr>
            <a:xfrm>
              <a:off x="813011" y="2474242"/>
              <a:ext cx="2040600" cy="22775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0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Pre-test 	      ×</a:t>
              </a:r>
              <a:r>
                <a:rPr lang="zh-CN" altLang="en-US" sz="1600" b="0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600" b="0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300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lang="en-US" sz="1400"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0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Exposure	    </a:t>
              </a:r>
              <a:r>
                <a:rPr lang="zh-CN" altLang="en-US" sz="1600" b="0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  </a:t>
              </a:r>
              <a:r>
                <a:rPr lang="en-US" sz="1600" b="0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×</a:t>
              </a:r>
              <a:r>
                <a:rPr lang="zh-CN" altLang="en-US" sz="1600" b="0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600" b="0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250</a:t>
              </a:r>
              <a:endParaRPr sz="1600" b="0" i="0" u="none" strike="noStrike" cap="none"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00"/>
                <a:buFont typeface="Arial"/>
                <a:buNone/>
              </a:pPr>
              <a:endParaRPr sz="1600" b="0" i="0" u="none" strike="noStrike" cap="none"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0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Post-test        × 300</a:t>
              </a:r>
              <a:endParaRPr sz="1600" b="0" i="0" u="none" strike="noStrike" cap="none"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 dirty="0"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600" b="0" i="0" u="none" strike="noStrike" cap="none" dirty="0"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endParaRPr sz="1600" b="0" i="0" u="none" strike="noStrike" cap="none" dirty="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7" name="Google Shape;405;p9">
              <a:extLst>
                <a:ext uri="{FF2B5EF4-FFF2-40B4-BE49-F238E27FC236}">
                  <a16:creationId xmlns:a16="http://schemas.microsoft.com/office/drawing/2014/main" id="{C3819536-B607-DACB-7B3F-FAD408CFAC3B}"/>
                </a:ext>
              </a:extLst>
            </p:cNvPr>
            <p:cNvSpPr/>
            <p:nvPr/>
          </p:nvSpPr>
          <p:spPr>
            <a:xfrm>
              <a:off x="1847445" y="2542032"/>
              <a:ext cx="195600" cy="190800"/>
            </a:xfrm>
            <a:prstGeom prst="rect">
              <a:avLst/>
            </a:prstGeom>
            <a:solidFill>
              <a:srgbClr val="FEC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 dirty="0">
                <a:solidFill>
                  <a:srgbClr val="7E953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" name="Google Shape;406;p9">
              <a:extLst>
                <a:ext uri="{FF2B5EF4-FFF2-40B4-BE49-F238E27FC236}">
                  <a16:creationId xmlns:a16="http://schemas.microsoft.com/office/drawing/2014/main" id="{C331425F-4110-073D-83E2-83F0D3B265F0}"/>
                </a:ext>
              </a:extLst>
            </p:cNvPr>
            <p:cNvSpPr txBox="1"/>
            <p:nvPr/>
          </p:nvSpPr>
          <p:spPr>
            <a:xfrm>
              <a:off x="1152688" y="1873266"/>
              <a:ext cx="1330800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800" b="0" i="0" u="none" strike="noStrike" cap="none" dirty="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Session 1</a:t>
              </a:r>
              <a:endParaRPr sz="1800" b="0" i="0" u="none" strike="noStrike" cap="none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" name="Google Shape;407;p9">
              <a:extLst>
                <a:ext uri="{FF2B5EF4-FFF2-40B4-BE49-F238E27FC236}">
                  <a16:creationId xmlns:a16="http://schemas.microsoft.com/office/drawing/2014/main" id="{1C7F7ADA-8F64-5F79-14DD-8305431BE26D}"/>
                </a:ext>
              </a:extLst>
            </p:cNvPr>
            <p:cNvSpPr/>
            <p:nvPr/>
          </p:nvSpPr>
          <p:spPr>
            <a:xfrm>
              <a:off x="1847445" y="3200400"/>
              <a:ext cx="195600" cy="190800"/>
            </a:xfrm>
            <a:prstGeom prst="rect">
              <a:avLst/>
            </a:prstGeom>
            <a:solidFill>
              <a:srgbClr val="4FCE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7E9532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grpSp>
          <p:nvGrpSpPr>
            <p:cNvPr id="20" name="Google Shape;408;p9">
              <a:extLst>
                <a:ext uri="{FF2B5EF4-FFF2-40B4-BE49-F238E27FC236}">
                  <a16:creationId xmlns:a16="http://schemas.microsoft.com/office/drawing/2014/main" id="{1A904D2D-E4F2-0B6E-B0FA-0A4BB79D54C6}"/>
                </a:ext>
              </a:extLst>
            </p:cNvPr>
            <p:cNvGrpSpPr/>
            <p:nvPr/>
          </p:nvGrpSpPr>
          <p:grpSpPr>
            <a:xfrm>
              <a:off x="1847445" y="3654790"/>
              <a:ext cx="195600" cy="818760"/>
              <a:chOff x="1940313" y="3929605"/>
              <a:chExt cx="195600" cy="818760"/>
            </a:xfrm>
          </p:grpSpPr>
          <p:sp>
            <p:nvSpPr>
              <p:cNvPr id="21" name="Google Shape;409;p9">
                <a:extLst>
                  <a:ext uri="{FF2B5EF4-FFF2-40B4-BE49-F238E27FC236}">
                    <a16:creationId xmlns:a16="http://schemas.microsoft.com/office/drawing/2014/main" id="{676B9DBC-5F4B-02A4-88E4-B95ABF230E8F}"/>
                  </a:ext>
                </a:extLst>
              </p:cNvPr>
              <p:cNvSpPr/>
              <p:nvPr/>
            </p:nvSpPr>
            <p:spPr>
              <a:xfrm>
                <a:off x="1940313" y="4557565"/>
                <a:ext cx="195600" cy="190800"/>
              </a:xfrm>
              <a:prstGeom prst="rect">
                <a:avLst/>
              </a:prstGeom>
              <a:solidFill>
                <a:srgbClr val="FECD0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7E9532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grpSp>
            <p:nvGrpSpPr>
              <p:cNvPr id="22" name="Google Shape;410;p9">
                <a:extLst>
                  <a:ext uri="{FF2B5EF4-FFF2-40B4-BE49-F238E27FC236}">
                    <a16:creationId xmlns:a16="http://schemas.microsoft.com/office/drawing/2014/main" id="{C6B4682E-7E23-4DC9-DEEE-92D914ABA24C}"/>
                  </a:ext>
                </a:extLst>
              </p:cNvPr>
              <p:cNvGrpSpPr/>
              <p:nvPr/>
            </p:nvGrpSpPr>
            <p:grpSpPr>
              <a:xfrm>
                <a:off x="1940313" y="3929605"/>
                <a:ext cx="195600" cy="609440"/>
                <a:chOff x="1940313" y="3929605"/>
                <a:chExt cx="195600" cy="609440"/>
              </a:xfrm>
            </p:grpSpPr>
            <p:sp>
              <p:nvSpPr>
                <p:cNvPr id="23" name="Google Shape;411;p9">
                  <a:extLst>
                    <a:ext uri="{FF2B5EF4-FFF2-40B4-BE49-F238E27FC236}">
                      <a16:creationId xmlns:a16="http://schemas.microsoft.com/office/drawing/2014/main" id="{3835F34A-D9DC-D731-3A47-1941AF533136}"/>
                    </a:ext>
                  </a:extLst>
                </p:cNvPr>
                <p:cNvSpPr/>
                <p:nvPr/>
              </p:nvSpPr>
              <p:spPr>
                <a:xfrm>
                  <a:off x="1940313" y="3929605"/>
                  <a:ext cx="195600" cy="190800"/>
                </a:xfrm>
                <a:prstGeom prst="rect">
                  <a:avLst/>
                </a:prstGeom>
                <a:solidFill>
                  <a:srgbClr val="4FCE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E9532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4" name="Google Shape;412;p9">
                  <a:extLst>
                    <a:ext uri="{FF2B5EF4-FFF2-40B4-BE49-F238E27FC236}">
                      <a16:creationId xmlns:a16="http://schemas.microsoft.com/office/drawing/2014/main" id="{E63B5308-847A-00A5-D7FD-9F04CE86D5DA}"/>
                    </a:ext>
                  </a:extLst>
                </p:cNvPr>
                <p:cNvSpPr/>
                <p:nvPr/>
              </p:nvSpPr>
              <p:spPr>
                <a:xfrm>
                  <a:off x="1940313" y="4138925"/>
                  <a:ext cx="195600" cy="190800"/>
                </a:xfrm>
                <a:prstGeom prst="rect">
                  <a:avLst/>
                </a:prstGeom>
                <a:solidFill>
                  <a:srgbClr val="4FCE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E9532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  <p:sp>
              <p:nvSpPr>
                <p:cNvPr id="25" name="Google Shape;413;p9">
                  <a:extLst>
                    <a:ext uri="{FF2B5EF4-FFF2-40B4-BE49-F238E27FC236}">
                      <a16:creationId xmlns:a16="http://schemas.microsoft.com/office/drawing/2014/main" id="{AD6CA21F-A1DF-04B7-9E45-76B8919AAA96}"/>
                    </a:ext>
                  </a:extLst>
                </p:cNvPr>
                <p:cNvSpPr/>
                <p:nvPr/>
              </p:nvSpPr>
              <p:spPr>
                <a:xfrm>
                  <a:off x="1940313" y="4348245"/>
                  <a:ext cx="195600" cy="190800"/>
                </a:xfrm>
                <a:prstGeom prst="rect">
                  <a:avLst/>
                </a:prstGeom>
                <a:solidFill>
                  <a:srgbClr val="4FCEF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rgbClr val="7E9532"/>
                    </a:solidFill>
                    <a:latin typeface="Open Sans"/>
                    <a:ea typeface="Open Sans"/>
                    <a:cs typeface="Open Sans"/>
                    <a:sym typeface="Open San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15924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C632-C0D8-4923-3D6B-A0AA9BCB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fitting_v2: freeze sigma_c1 and sigma_c2</a:t>
            </a: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875B180D-7F7C-61FE-0193-9D988F73F3AA}"/>
              </a:ext>
            </a:extLst>
          </p:cNvPr>
          <p:cNvSpPr txBox="1">
            <a:spLocks/>
          </p:cNvSpPr>
          <p:nvPr/>
        </p:nvSpPr>
        <p:spPr>
          <a:xfrm>
            <a:off x="899767" y="1667931"/>
            <a:ext cx="5138593" cy="4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1" dirty="0">
                <a:latin typeface="Helvetica Neue"/>
                <a:ea typeface="Helvetica Neue"/>
                <a:cs typeface="Helvetica Neue"/>
                <a:sym typeface="Helvetica Neue"/>
              </a:rPr>
              <a:t>4. Free parameters and range</a:t>
            </a:r>
            <a:endParaRPr lang="en-US" sz="1800" b="0" i="1" dirty="0">
              <a:latin typeface="Helvetica Neue Condensed Bold" charset="0"/>
              <a:ea typeface="Helvetica Neue Condensed Bold" charset="0"/>
              <a:cs typeface="Helvetica Neue Condensed Bold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B0586-F8E1-BF29-94E5-32F40BDDE0C4}"/>
              </a:ext>
            </a:extLst>
          </p:cNvPr>
          <p:cNvSpPr txBox="1"/>
          <p:nvPr/>
        </p:nvSpPr>
        <p:spPr>
          <a:xfrm>
            <a:off x="899767" y="2341253"/>
            <a:ext cx="609805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Menlo" panose="020B0609030804020204" pitchFamily="49" charset="0"/>
              </a:rPr>
              <a:t>mu1 = [-0.3, 0.3];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sigma1 = [0.01, 0.35];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c1 = [0.01, 0.35];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lambda = [1e-4, 0.06];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percentage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sigma2 = [0.01, 0.35];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c2 = [0.01, 0.35];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 err="1">
                <a:effectLst/>
                <a:latin typeface="Menlo" panose="020B0609030804020204" pitchFamily="49" charset="0"/>
              </a:rPr>
              <a:t>p_common</a:t>
            </a:r>
            <a:r>
              <a:rPr lang="en-US" b="0" i="0" dirty="0">
                <a:effectLst/>
                <a:latin typeface="Menlo" panose="020B0609030804020204" pitchFamily="49" charset="0"/>
              </a:rPr>
              <a:t> = [1e-4, 1-1e-4];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weight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 err="1">
                <a:effectLst/>
                <a:latin typeface="Menlo" panose="020B0609030804020204" pitchFamily="49" charset="0"/>
              </a:rPr>
              <a:t>sigma_soa</a:t>
            </a:r>
            <a:r>
              <a:rPr lang="en-US" b="0" i="0" dirty="0">
                <a:effectLst/>
                <a:latin typeface="Menlo" panose="020B0609030804020204" pitchFamily="49" charset="0"/>
              </a:rPr>
              <a:t> = [0.01, 0.2];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sigma_c1 = [0.001, 0.001];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sigma_c2 = [0.8, 0.8];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s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r>
              <a:rPr lang="en-US" b="0" i="0" dirty="0">
                <a:effectLst/>
                <a:latin typeface="Menlo" panose="020B0609030804020204" pitchFamily="49" charset="0"/>
              </a:rPr>
              <a:t>alpha = [1e-3, 0.1]; </a:t>
            </a:r>
            <a:r>
              <a:rPr lang="en-US" b="0" i="0" dirty="0">
                <a:solidFill>
                  <a:srgbClr val="228B22"/>
                </a:solidFill>
                <a:effectLst/>
                <a:latin typeface="Menlo" panose="020B0609030804020204" pitchFamily="49" charset="0"/>
              </a:rPr>
              <a:t>% percentage</a:t>
            </a:r>
            <a:endParaRPr lang="en-US" b="0" i="0" dirty="0">
              <a:effectLst/>
              <a:latin typeface="Menlo" panose="020B0609030804020204" pitchFamily="49" charset="0"/>
            </a:endParaRPr>
          </a:p>
          <a:p>
            <a:endParaRPr lang="en-US" b="0" i="0" dirty="0">
              <a:effectLst/>
              <a:latin typeface="Menlo" panose="020B0609030804020204" pitchFamily="49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FA75752-AD91-8390-A996-1505F2615CEC}"/>
              </a:ext>
            </a:extLst>
          </p:cNvPr>
          <p:cNvSpPr/>
          <p:nvPr/>
        </p:nvSpPr>
        <p:spPr>
          <a:xfrm>
            <a:off x="899766" y="4557486"/>
            <a:ext cx="4572119" cy="566057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  <a:latin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8089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fitting_v2: distribution of </a:t>
            </a:r>
            <a:r>
              <a:rPr lang="en-US" dirty="0" err="1"/>
              <a:t>nLL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B2286-B7F2-22AD-DB7F-C6229CB58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3987"/>
            <a:ext cx="7772400" cy="544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989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fitting_v2: distribution of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87FFD2-D810-2D64-AF25-149152650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60557"/>
            <a:ext cx="7772400" cy="513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943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fitting_v2: distribution of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EE2C1-8B48-F1FD-7246-A09E3C20A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03910"/>
            <a:ext cx="7772400" cy="529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947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fitting_v2: distribution of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32BFE1-71AC-56ED-CEF5-C050B49F6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46669"/>
            <a:ext cx="7772400" cy="514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835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Behavioral results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5FFD13-2071-C014-A304-40E1591A1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023" y="1751012"/>
            <a:ext cx="5702300" cy="4787900"/>
          </a:xfrm>
          <a:prstGeom prst="rect">
            <a:avLst/>
          </a:prstGeom>
        </p:spPr>
      </p:pic>
      <p:sp>
        <p:nvSpPr>
          <p:cNvPr id="6" name="Google Shape;788;p41"/>
          <p:cNvSpPr txBox="1"/>
          <p:nvPr/>
        </p:nvSpPr>
        <p:spPr>
          <a:xfrm>
            <a:off x="3946980" y="1790700"/>
            <a:ext cx="105388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n</a:t>
            </a:r>
            <a:r>
              <a:rPr lang="en-US" sz="2000" u="none" strike="noStrike" cap="none" dirty="0">
                <a:solidFill>
                  <a:srgbClr val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"/>
              </a:rPr>
              <a:t> = 9</a:t>
            </a:r>
            <a:endParaRPr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60CCDC5-DFD9-3BEB-5639-BECDB207E0DA}"/>
              </a:ext>
            </a:extLst>
          </p:cNvPr>
          <p:cNvSpPr/>
          <p:nvPr/>
        </p:nvSpPr>
        <p:spPr>
          <a:xfrm>
            <a:off x="8925911" y="1954071"/>
            <a:ext cx="180915" cy="18091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Helvetica Neue Light" panose="02000403000000020004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9782A5-D9E1-A4B3-FA5A-FF8C7A97D76A}"/>
              </a:ext>
            </a:extLst>
          </p:cNvPr>
          <p:cNvSpPr txBox="1"/>
          <p:nvPr/>
        </p:nvSpPr>
        <p:spPr>
          <a:xfrm>
            <a:off x="9253683" y="1833564"/>
            <a:ext cx="2938317" cy="1184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mean recalibration effect</a:t>
            </a:r>
          </a:p>
          <a:p>
            <a:endParaRPr lang="en-US" sz="11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en-US" sz="2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error bars: S.E.M. across observers</a:t>
            </a:r>
          </a:p>
        </p:txBody>
      </p:sp>
    </p:spTree>
    <p:extLst>
      <p:ext uri="{BB962C8B-B14F-4D97-AF65-F5344CB8AC3E}">
        <p14:creationId xmlns:p14="http://schemas.microsoft.com/office/powerpoint/2010/main" val="795131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DB76E76-7BDB-3D8D-8976-6D0C09237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0407" y="3897337"/>
            <a:ext cx="342900" cy="444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Bayesian causal inference model</a:t>
            </a:r>
          </a:p>
        </p:txBody>
      </p:sp>
      <p:sp>
        <p:nvSpPr>
          <p:cNvPr id="9" name="Google Shape;96;p2">
            <a:extLst>
              <a:ext uri="{FF2B5EF4-FFF2-40B4-BE49-F238E27FC236}">
                <a16:creationId xmlns:a16="http://schemas.microsoft.com/office/drawing/2014/main" id="{187D697A-BEE7-FB40-FD72-C0205918BDBB}"/>
              </a:ext>
            </a:extLst>
          </p:cNvPr>
          <p:cNvSpPr txBox="1">
            <a:spLocks/>
          </p:cNvSpPr>
          <p:nvPr/>
        </p:nvSpPr>
        <p:spPr>
          <a:xfrm>
            <a:off x="899767" y="1667931"/>
            <a:ext cx="5138593" cy="4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1" dirty="0">
                <a:latin typeface="Helvetica Neue"/>
                <a:ea typeface="Helvetica Neue"/>
                <a:cs typeface="Helvetica Neue"/>
                <a:sym typeface="Helvetica Neue"/>
              </a:rPr>
              <a:t>1. Measurement of SOA</a:t>
            </a:r>
            <a:endParaRPr lang="en-US" sz="1800" b="0" i="1" dirty="0">
              <a:latin typeface="Helvetica Neue Condensed Bold" charset="0"/>
              <a:ea typeface="Helvetica Neue Condensed Bold" charset="0"/>
              <a:cs typeface="Helvetica Neue Condensed Bold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76B04F-17B6-5528-4AD8-5DEF10E4A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23" y="2471344"/>
            <a:ext cx="241300" cy="279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8D966F-2D65-DFAE-3654-9867E2886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840" y="3045939"/>
            <a:ext cx="1955800" cy="584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4F3509-3C8D-87F4-7D9F-D44B6861ED8F}"/>
              </a:ext>
            </a:extLst>
          </p:cNvPr>
          <p:cNvSpPr txBox="1"/>
          <p:nvPr/>
        </p:nvSpPr>
        <p:spPr>
          <a:xfrm>
            <a:off x="3320782" y="2409666"/>
            <a:ext cx="6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 Light" panose="02000403000000020004" pitchFamily="2" charset="0"/>
              </a:rPr>
              <a:t>adaptor SOA (s) that is fixed within each exposure phase</a:t>
            </a:r>
            <a:endParaRPr lang="en-US" dirty="0">
              <a:latin typeface="Helvetica Neue Light" panose="02000403000000020004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075CFC-37F3-1A14-0ECB-5A4C23A83011}"/>
              </a:ext>
            </a:extLst>
          </p:cNvPr>
          <p:cNvSpPr txBox="1"/>
          <p:nvPr/>
        </p:nvSpPr>
        <p:spPr>
          <a:xfrm>
            <a:off x="3320782" y="3045939"/>
            <a:ext cx="7479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 Light" panose="02000403000000020004" pitchFamily="2" charset="0"/>
              </a:rPr>
              <a:t>The observer remaps it into the internal space relative to the PSS (</a:t>
            </a:r>
            <a:r>
              <a:rPr lang="el-GR" dirty="0">
                <a:latin typeface="Helvetica Neue Light" panose="02000403000000020004" pitchFamily="2" charset="0"/>
              </a:rPr>
              <a:t>μ</a:t>
            </a:r>
            <a:r>
              <a:rPr lang="en-US" dirty="0">
                <a:latin typeface="Helvetica Neue Light" panose="02000403000000020004" pitchFamily="2" charset="0"/>
              </a:rPr>
              <a:t>_</a:t>
            </a:r>
            <a:r>
              <a:rPr lang="en-US" dirty="0" err="1">
                <a:latin typeface="Helvetica Neue Light" panose="02000403000000020004" pitchFamily="2" charset="0"/>
              </a:rPr>
              <a:t>i</a:t>
            </a:r>
            <a:r>
              <a:rPr lang="en-US" dirty="0">
                <a:latin typeface="Helvetica Neue Light" panose="02000403000000020004" pitchFamily="2" charset="0"/>
              </a:rPr>
              <a:t> </a:t>
            </a:r>
            <a:r>
              <a:rPr lang="en-US" dirty="0">
                <a:effectLst/>
                <a:latin typeface="Helvetica Neue Light" panose="02000403000000020004" pitchFamily="2" charset="0"/>
              </a:rPr>
              <a:t>) </a:t>
            </a:r>
            <a:r>
              <a:rPr lang="en-US" dirty="0">
                <a:effectLst/>
                <a:latin typeface="Helvetica Neue Light" panose="02000403000000020004" pitchFamily="2" charset="0"/>
              </a:rPr>
              <a:t>in each trial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</a:rPr>
              <a:t>We use </a:t>
            </a:r>
            <a:r>
              <a:rPr lang="el-GR" dirty="0">
                <a:latin typeface="Helvetica Neue Light" panose="02000403000000020004" pitchFamily="2" charset="0"/>
              </a:rPr>
              <a:t>μ</a:t>
            </a:r>
            <a:r>
              <a:rPr lang="en-US" dirty="0">
                <a:latin typeface="Helvetica Neue Light" panose="02000403000000020004" pitchFamily="2" charset="0"/>
              </a:rPr>
              <a:t>_i</a:t>
            </a:r>
            <a:r>
              <a:rPr lang="en-US" dirty="0">
                <a:latin typeface="Helvetica Neue Light" panose="02000403000000020004" pitchFamily="2" charset="0"/>
              </a:rPr>
              <a:t> to denote the cumulative shift of PSS by the end of each </a:t>
            </a:r>
            <a:r>
              <a:rPr lang="en-US" dirty="0">
                <a:latin typeface="Helvetica Neue Light" panose="02000403000000020004" pitchFamily="2" charset="0"/>
              </a:rPr>
              <a:t>trial, </a:t>
            </a:r>
            <a:r>
              <a:rPr lang="el-GR" dirty="0">
                <a:latin typeface="Helvetica Neue Light" panose="02000403000000020004" pitchFamily="2" charset="0"/>
              </a:rPr>
              <a:t>μ</a:t>
            </a:r>
            <a:r>
              <a:rPr lang="en-US" dirty="0">
                <a:latin typeface="Helvetica Neue Light" panose="02000403000000020004" pitchFamily="2" charset="0"/>
              </a:rPr>
              <a:t>_</a:t>
            </a:r>
            <a:r>
              <a:rPr lang="el-GR" dirty="0">
                <a:latin typeface="Helvetica Neue Light" panose="02000403000000020004" pitchFamily="2" charset="0"/>
              </a:rPr>
              <a:t>0 = μ</a:t>
            </a:r>
            <a:r>
              <a:rPr lang="en-US" dirty="0">
                <a:latin typeface="Helvetica Neue Light" panose="02000403000000020004" pitchFamily="2" charset="0"/>
              </a:rPr>
              <a:t>_pre, and </a:t>
            </a:r>
            <a:r>
              <a:rPr lang="el-GR" dirty="0">
                <a:effectLst/>
                <a:latin typeface="Helvetica Neue Light" panose="02000403000000020004" pitchFamily="2" charset="0"/>
              </a:rPr>
              <a:t>μ</a:t>
            </a:r>
            <a:r>
              <a:rPr lang="en-US" dirty="0">
                <a:effectLst/>
                <a:latin typeface="Helvetica Neue Light" panose="02000403000000020004" pitchFamily="2" charset="0"/>
              </a:rPr>
              <a:t>_</a:t>
            </a:r>
            <a:r>
              <a:rPr lang="el-GR" dirty="0">
                <a:effectLst/>
                <a:latin typeface="Helvetica Neue Light" panose="02000403000000020004" pitchFamily="2" charset="0"/>
              </a:rPr>
              <a:t>250 = μ</a:t>
            </a:r>
            <a:r>
              <a:rPr lang="en-US" dirty="0">
                <a:effectLst/>
                <a:latin typeface="Helvetica Neue Light" panose="02000403000000020004" pitchFamily="2" charset="0"/>
              </a:rPr>
              <a:t>_post,       is the cumulative shift.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</a:rPr>
              <a:t>Observer then makes a noisy sensory measurement of SOA, m′</a:t>
            </a:r>
          </a:p>
        </p:txBody>
      </p:sp>
    </p:spTree>
    <p:extLst>
      <p:ext uri="{BB962C8B-B14F-4D97-AF65-F5344CB8AC3E}">
        <p14:creationId xmlns:p14="http://schemas.microsoft.com/office/powerpoint/2010/main" val="122055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Bayesian causal inference model</a:t>
            </a:r>
          </a:p>
        </p:txBody>
      </p:sp>
      <p:sp>
        <p:nvSpPr>
          <p:cNvPr id="9" name="Google Shape;96;p2">
            <a:extLst>
              <a:ext uri="{FF2B5EF4-FFF2-40B4-BE49-F238E27FC236}">
                <a16:creationId xmlns:a16="http://schemas.microsoft.com/office/drawing/2014/main" id="{187D697A-BEE7-FB40-FD72-C0205918BDBB}"/>
              </a:ext>
            </a:extLst>
          </p:cNvPr>
          <p:cNvSpPr txBox="1">
            <a:spLocks/>
          </p:cNvSpPr>
          <p:nvPr/>
        </p:nvSpPr>
        <p:spPr>
          <a:xfrm>
            <a:off x="899767" y="1667931"/>
            <a:ext cx="5138593" cy="4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1" dirty="0">
                <a:latin typeface="Helvetica Neue"/>
                <a:ea typeface="Helvetica Neue"/>
                <a:cs typeface="Helvetica Neue"/>
                <a:sym typeface="Helvetica Neue"/>
              </a:rPr>
              <a:t>1. Measurement of SOA</a:t>
            </a:r>
            <a:endParaRPr lang="en-US" sz="1800" b="0" i="1" dirty="0">
              <a:latin typeface="Helvetica Neue Condensed Bold" charset="0"/>
              <a:ea typeface="Helvetica Neue Condensed Bold" charset="0"/>
              <a:cs typeface="Helvetica Neue Condensed Bold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FB94E0-5ECF-A8AA-B9DE-2468BBAB0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836" y="1881859"/>
            <a:ext cx="4302719" cy="426378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ED72C9-5535-5163-F3AB-1BCD5AF73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35" y="3654830"/>
            <a:ext cx="1600200" cy="558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C3B706-EDDF-08B9-8C83-CA6EA41F1A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5065" y="3683549"/>
            <a:ext cx="1968500" cy="660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8CFE05-51C9-E103-F08E-A17C628B2D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836" y="5994400"/>
            <a:ext cx="2044700" cy="863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2F379F-B17F-687F-E12B-DAE69323C5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4411" y="5994400"/>
            <a:ext cx="2057400" cy="863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2BEFF27-8E02-1E51-223E-B57A1C2517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5055" y="5038873"/>
            <a:ext cx="1892300" cy="5207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38A51D-F912-0DCD-F743-910632D09F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9531" y="5056753"/>
            <a:ext cx="18923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62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Bayesian causal inference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D2FEB6-5421-4719-07BE-3D3D0280A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591387"/>
            <a:ext cx="7772400" cy="3331028"/>
          </a:xfrm>
          <a:prstGeom prst="rect">
            <a:avLst/>
          </a:prstGeom>
        </p:spPr>
      </p:pic>
      <p:sp>
        <p:nvSpPr>
          <p:cNvPr id="4" name="Google Shape;96;p2">
            <a:extLst>
              <a:ext uri="{FF2B5EF4-FFF2-40B4-BE49-F238E27FC236}">
                <a16:creationId xmlns:a16="http://schemas.microsoft.com/office/drawing/2014/main" id="{C529B356-BEC8-B028-3457-5D9B0A661F65}"/>
              </a:ext>
            </a:extLst>
          </p:cNvPr>
          <p:cNvSpPr txBox="1">
            <a:spLocks/>
          </p:cNvSpPr>
          <p:nvPr/>
        </p:nvSpPr>
        <p:spPr>
          <a:xfrm>
            <a:off x="899767" y="1667931"/>
            <a:ext cx="5138593" cy="4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1" dirty="0">
                <a:latin typeface="Helvetica Neue"/>
                <a:ea typeface="Helvetica Neue"/>
                <a:cs typeface="Helvetica Neue"/>
                <a:sym typeface="Helvetica Neue"/>
              </a:rPr>
              <a:t>2. Posterior of a common cause</a:t>
            </a:r>
            <a:endParaRPr lang="en-US" sz="1800" b="0" i="1" dirty="0">
              <a:latin typeface="Helvetica Neue Condensed Bold" charset="0"/>
              <a:ea typeface="Helvetica Neue Condensed Bold" charset="0"/>
              <a:cs typeface="Helvetica Neue Condensed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93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Bayesian causal inference model</a:t>
            </a:r>
          </a:p>
        </p:txBody>
      </p:sp>
      <p:sp>
        <p:nvSpPr>
          <p:cNvPr id="3" name="Google Shape;96;p2">
            <a:extLst>
              <a:ext uri="{FF2B5EF4-FFF2-40B4-BE49-F238E27FC236}">
                <a16:creationId xmlns:a16="http://schemas.microsoft.com/office/drawing/2014/main" id="{EE21FA8E-6E29-E47D-A3C0-16587EEABB90}"/>
              </a:ext>
            </a:extLst>
          </p:cNvPr>
          <p:cNvSpPr txBox="1">
            <a:spLocks/>
          </p:cNvSpPr>
          <p:nvPr/>
        </p:nvSpPr>
        <p:spPr>
          <a:xfrm>
            <a:off x="899767" y="1667931"/>
            <a:ext cx="5138593" cy="4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1" dirty="0">
                <a:latin typeface="Helvetica Neue"/>
                <a:ea typeface="Helvetica Neue"/>
                <a:cs typeface="Helvetica Neue"/>
                <a:sym typeface="Helvetica Neue"/>
              </a:rPr>
              <a:t>3. Compute the final estimate</a:t>
            </a:r>
            <a:endParaRPr lang="en-US" sz="1800" b="0" i="1" dirty="0">
              <a:latin typeface="Helvetica Neue Condensed Bold" charset="0"/>
              <a:ea typeface="Helvetica Neue Condensed Bold" charset="0"/>
              <a:cs typeface="Helvetica Neue Condensed Bold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32DF48-F4AA-792E-5271-E0943DCBD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67" y="2600239"/>
            <a:ext cx="4546600" cy="52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548099-8672-D83D-AEB7-007113C3E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767" y="3592182"/>
            <a:ext cx="3276600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9B2A7B-ADEF-73A8-AB49-EA2D70621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939725"/>
            <a:ext cx="328930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5CA6A1-06FA-0782-70FD-FF68E7F3A3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767" y="5791968"/>
            <a:ext cx="4368800" cy="4953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67667B-FCFD-2EDA-3303-A3A86D4348E0}"/>
              </a:ext>
            </a:extLst>
          </p:cNvPr>
          <p:cNvSpPr txBox="1"/>
          <p:nvPr/>
        </p:nvSpPr>
        <p:spPr>
          <a:xfrm>
            <a:off x="6131916" y="2600239"/>
            <a:ext cx="369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</a:rPr>
              <a:t>Model</a:t>
            </a:r>
            <a:r>
              <a:rPr lang="en-US" dirty="0">
                <a:latin typeface="Helvetica Neue Light" panose="02000403000000020004" pitchFamily="2" charset="0"/>
              </a:rPr>
              <a:t> average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896BEA-D2C3-44EA-F57A-1085EEE6277F}"/>
              </a:ext>
            </a:extLst>
          </p:cNvPr>
          <p:cNvSpPr txBox="1"/>
          <p:nvPr/>
        </p:nvSpPr>
        <p:spPr>
          <a:xfrm>
            <a:off x="6131916" y="3845666"/>
            <a:ext cx="369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</a:rPr>
              <a:t>Model</a:t>
            </a:r>
            <a:r>
              <a:rPr lang="en-US" dirty="0">
                <a:latin typeface="Helvetica Neue Light" panose="02000403000000020004" pitchFamily="2" charset="0"/>
              </a:rPr>
              <a:t> selection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CE2D44-69AD-262F-B934-CF09354857AA}"/>
              </a:ext>
            </a:extLst>
          </p:cNvPr>
          <p:cNvSpPr txBox="1"/>
          <p:nvPr/>
        </p:nvSpPr>
        <p:spPr>
          <a:xfrm>
            <a:off x="6131916" y="5346779"/>
            <a:ext cx="3697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</a:rPr>
              <a:t>Probability matching</a:t>
            </a:r>
            <a:endParaRPr lang="en-US" dirty="0">
              <a:latin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535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Bayesian causal inference model</a:t>
            </a:r>
          </a:p>
        </p:txBody>
      </p:sp>
      <p:sp>
        <p:nvSpPr>
          <p:cNvPr id="9" name="Google Shape;96;p2">
            <a:extLst>
              <a:ext uri="{FF2B5EF4-FFF2-40B4-BE49-F238E27FC236}">
                <a16:creationId xmlns:a16="http://schemas.microsoft.com/office/drawing/2014/main" id="{187D697A-BEE7-FB40-FD72-C0205918BDBB}"/>
              </a:ext>
            </a:extLst>
          </p:cNvPr>
          <p:cNvSpPr txBox="1">
            <a:spLocks/>
          </p:cNvSpPr>
          <p:nvPr/>
        </p:nvSpPr>
        <p:spPr>
          <a:xfrm>
            <a:off x="899767" y="1667931"/>
            <a:ext cx="5138593" cy="4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1" dirty="0">
                <a:latin typeface="Helvetica Neue"/>
                <a:ea typeface="Helvetica Neue"/>
                <a:cs typeface="Helvetica Neue"/>
                <a:sym typeface="Helvetica Neue"/>
              </a:rPr>
              <a:t>4. Recalibration by update</a:t>
            </a:r>
            <a:endParaRPr lang="en-US" sz="1800" b="0" i="1" dirty="0">
              <a:latin typeface="Helvetica Neue Condensed Bold" charset="0"/>
              <a:ea typeface="Helvetica Neue Condensed Bold" charset="0"/>
              <a:cs typeface="Helvetica Neue Condensed Bold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337784-AC3E-0D31-82D0-31E94E0B5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67" y="2312868"/>
            <a:ext cx="2146300" cy="495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130585E-AA30-EA3A-87BD-17579112DDB4}"/>
              </a:ext>
            </a:extLst>
          </p:cNvPr>
          <p:cNvSpPr txBox="1"/>
          <p:nvPr/>
        </p:nvSpPr>
        <p:spPr>
          <a:xfrm>
            <a:off x="3320782" y="2382136"/>
            <a:ext cx="7701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Helvetica Neue Light" panose="02000403000000020004" pitchFamily="2" charset="0"/>
              </a:rPr>
              <a:t>The mean of measurement in each trial is updated by the discrepancy between the estimate and measurement</a:t>
            </a:r>
            <a:endParaRPr lang="en-US" dirty="0">
              <a:latin typeface="Helvetica Neue Light" panose="02000403000000020004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A8741F-7D9F-B0B9-C684-B472B86FA1C2}"/>
              </a:ext>
            </a:extLst>
          </p:cNvPr>
          <p:cNvSpPr txBox="1"/>
          <p:nvPr/>
        </p:nvSpPr>
        <p:spPr>
          <a:xfrm>
            <a:off x="1865870" y="2128202"/>
            <a:ext cx="10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?</a:t>
            </a:r>
          </a:p>
        </p:txBody>
      </p:sp>
      <p:sp>
        <p:nvSpPr>
          <p:cNvPr id="6" name="Google Shape;96;p2">
            <a:extLst>
              <a:ext uri="{FF2B5EF4-FFF2-40B4-BE49-F238E27FC236}">
                <a16:creationId xmlns:a16="http://schemas.microsoft.com/office/drawing/2014/main" id="{50077239-5DD7-60FF-BE1B-CAAD280340AD}"/>
              </a:ext>
            </a:extLst>
          </p:cNvPr>
          <p:cNvSpPr txBox="1">
            <a:spLocks/>
          </p:cNvSpPr>
          <p:nvPr/>
        </p:nvSpPr>
        <p:spPr>
          <a:xfrm>
            <a:off x="899767" y="3645537"/>
            <a:ext cx="5138593" cy="461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b="0" i="1" dirty="0">
                <a:solidFill>
                  <a:schemeClr val="bg2">
                    <a:lumMod val="5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(next trial) 1. Measurement of SOA</a:t>
            </a:r>
            <a:endParaRPr lang="en-US" sz="1800" b="0" i="1" dirty="0">
              <a:solidFill>
                <a:schemeClr val="bg2">
                  <a:lumMod val="50000"/>
                </a:schemeClr>
              </a:solidFill>
              <a:latin typeface="Helvetica Neue Condensed Bold" charset="0"/>
              <a:ea typeface="Helvetica Neue Condensed Bold" charset="0"/>
              <a:cs typeface="Helvetica Neue Condensed Bold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49103C-9219-037D-F5E8-2C25BBF34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23" y="4197162"/>
            <a:ext cx="241300" cy="279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5562F7-BF1B-4C0D-C6F5-12856D1C9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840" y="4771757"/>
            <a:ext cx="1955800" cy="58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3554E4C-9EA0-B8D1-8004-DBBC18371BF7}"/>
              </a:ext>
            </a:extLst>
          </p:cNvPr>
          <p:cNvSpPr txBox="1"/>
          <p:nvPr/>
        </p:nvSpPr>
        <p:spPr>
          <a:xfrm>
            <a:off x="3320782" y="4135484"/>
            <a:ext cx="6243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  <a:latin typeface="Helvetica Neue Light" panose="02000403000000020004" pitchFamily="2" charset="0"/>
              </a:rPr>
              <a:t>adaptor SOA (s) that is fixed within each exposure phase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 Neue Light" panose="02000403000000020004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D203FB-F3ED-1B8A-AB7A-2C422281ADE7}"/>
              </a:ext>
            </a:extLst>
          </p:cNvPr>
          <p:cNvSpPr txBox="1"/>
          <p:nvPr/>
        </p:nvSpPr>
        <p:spPr>
          <a:xfrm>
            <a:off x="3320782" y="4771757"/>
            <a:ext cx="7479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  <a:latin typeface="Helvetica Neue Light" panose="02000403000000020004" pitchFamily="2" charset="0"/>
              </a:rPr>
              <a:t>The observer remaps it into the internal space relative to the PSS (mu) in each trial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We use </a:t>
            </a:r>
            <a:r>
              <a:rPr lang="el-GR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μ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_i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 to denote the cumulative shift of PSS by the end of each trial, thus </a:t>
            </a:r>
            <a:r>
              <a:rPr lang="el-GR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μ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_</a:t>
            </a:r>
            <a:r>
              <a:rPr lang="el-GR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0 = μ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_pre, and </a:t>
            </a:r>
            <a:r>
              <a:rPr lang="el-GR" dirty="0">
                <a:solidFill>
                  <a:schemeClr val="bg2">
                    <a:lumMod val="50000"/>
                  </a:schemeClr>
                </a:solidFill>
                <a:effectLst/>
                <a:latin typeface="Helvetica Neue Light" panose="02000403000000020004" pitchFamily="2" charset="0"/>
              </a:rPr>
              <a:t>μ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  <a:latin typeface="Helvetica Neue Light" panose="02000403000000020004" pitchFamily="2" charset="0"/>
              </a:rPr>
              <a:t>_</a:t>
            </a:r>
            <a:r>
              <a:rPr lang="el-GR" dirty="0">
                <a:solidFill>
                  <a:schemeClr val="bg2">
                    <a:lumMod val="50000"/>
                  </a:schemeClr>
                </a:solidFill>
                <a:effectLst/>
                <a:latin typeface="Helvetica Neue Light" panose="02000403000000020004" pitchFamily="2" charset="0"/>
              </a:rPr>
              <a:t>250 = μ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  <a:effectLst/>
                <a:latin typeface="Helvetica Neue Light" panose="02000403000000020004" pitchFamily="2" charset="0"/>
              </a:rPr>
              <a:t>_post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Helvetica Neue Light" panose="02000403000000020004" pitchFamily="2" charset="0"/>
              </a:rPr>
              <a:t>Observer then makes a noisy sensory measurement of SOA, m′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57260F5-B229-B58A-5C5F-EC878D2D3DE9}"/>
              </a:ext>
            </a:extLst>
          </p:cNvPr>
          <p:cNvCxnSpPr>
            <a:cxnSpLocks/>
          </p:cNvCxnSpPr>
          <p:nvPr/>
        </p:nvCxnSpPr>
        <p:spPr>
          <a:xfrm>
            <a:off x="0" y="3429000"/>
            <a:ext cx="1219200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2295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FB9BE-CF2E-1BD0-5D89-9D68E5060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8DC81-CA9B-B97A-005A-62E1CC264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621" y="1351417"/>
            <a:ext cx="9788611" cy="532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526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w Cen MT">
      <a:maj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717</Words>
  <Application>Microsoft Macintosh PowerPoint</Application>
  <PresentationFormat>Widescreen</PresentationFormat>
  <Paragraphs>101</Paragraphs>
  <Slides>24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</vt:lpstr>
      <vt:lpstr>Helvetica Neue</vt:lpstr>
      <vt:lpstr>Helvetica Neue Condensed Bold</vt:lpstr>
      <vt:lpstr>Helvetica Neue Light</vt:lpstr>
      <vt:lpstr>Helvetica Neue Light</vt:lpstr>
      <vt:lpstr>HELVETICA NEUE MEDIUM</vt:lpstr>
      <vt:lpstr>HELVETICA NEUE MEDIUM</vt:lpstr>
      <vt:lpstr>Menlo</vt:lpstr>
      <vt:lpstr>Open Sans</vt:lpstr>
      <vt:lpstr>Open Sans SemiBold</vt:lpstr>
      <vt:lpstr>Office Theme</vt:lpstr>
      <vt:lpstr>Temporal recalibration project Model fitting results</vt:lpstr>
      <vt:lpstr>Recalibration task</vt:lpstr>
      <vt:lpstr>Behavioral results</vt:lpstr>
      <vt:lpstr>Bayesian causal inference model</vt:lpstr>
      <vt:lpstr>Bayesian causal inference model</vt:lpstr>
      <vt:lpstr>Bayesian causal inference model</vt:lpstr>
      <vt:lpstr>Bayesian causal inference model</vt:lpstr>
      <vt:lpstr>Bayesian causal inference model</vt:lpstr>
      <vt:lpstr>Simulation results</vt:lpstr>
      <vt:lpstr>Model fitting</vt:lpstr>
      <vt:lpstr>Model fitting</vt:lpstr>
      <vt:lpstr>Model fitting</vt:lpstr>
      <vt:lpstr>Model prediction</vt:lpstr>
      <vt:lpstr>Model prediction</vt:lpstr>
      <vt:lpstr>Model fitting: distribution of nLL</vt:lpstr>
      <vt:lpstr>Model fitting: distribution of parameters</vt:lpstr>
      <vt:lpstr>Model fitting: distribution of parameters</vt:lpstr>
      <vt:lpstr>Model fitting: distribution of parameters</vt:lpstr>
      <vt:lpstr>Model fitting: correlation between parameters</vt:lpstr>
      <vt:lpstr>Model fitting_v2: freeze sigma_c1 and sigma_c2</vt:lpstr>
      <vt:lpstr>Model fitting_v2: distribution of nLL</vt:lpstr>
      <vt:lpstr>Model fitting_v2: distribution of parameters</vt:lpstr>
      <vt:lpstr>Model fitting_v2: distribution of parameters</vt:lpstr>
      <vt:lpstr>Model fitting_v2: distribution of parameters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rhysliluhe@gmail.com</dc:creator>
  <cp:lastModifiedBy>LL</cp:lastModifiedBy>
  <cp:revision>75</cp:revision>
  <dcterms:created xsi:type="dcterms:W3CDTF">2022-10-20T22:16:47Z</dcterms:created>
  <dcterms:modified xsi:type="dcterms:W3CDTF">2022-10-21T13:23:26Z</dcterms:modified>
</cp:coreProperties>
</file>